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C26FA-1E83-4D1A-BAC5-FD5E2F8E4A58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3F2E2-89D2-4DDB-ADAD-3326094300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33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7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21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66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21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32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20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18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23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4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34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35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8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3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8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75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3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4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3F2E2-89D2-4DDB-ADAD-3326094300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5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ECC2-ABC1-464B-A4E3-3285642097D0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4C0D9-CDA0-478A-8FCF-B9B7377B1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724400" y="3124200"/>
            <a:ext cx="2362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Training Program</a:t>
            </a:r>
          </a:p>
          <a:p>
            <a:pPr algn="ctr">
              <a:spcBef>
                <a:spcPct val="50000"/>
              </a:spcBef>
            </a:pPr>
            <a:r>
              <a:rPr lang="en-US" sz="1400" i="1" dirty="0"/>
              <a:t>Version 3.06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724400" y="2971800"/>
            <a:ext cx="2362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429000" y="5943600"/>
            <a:ext cx="5107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Use Page-up     </a:t>
            </a:r>
            <a:r>
              <a:rPr lang="en-US" sz="1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Page-down     </a:t>
            </a:r>
            <a:r>
              <a:rPr lang="en-US" sz="1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scroll through the slide show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4563726" y="601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935326" y="601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3733800" y="685800"/>
            <a:ext cx="4343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Drug Screen</a:t>
            </a:r>
          </a:p>
        </p:txBody>
      </p:sp>
      <p:pic>
        <p:nvPicPr>
          <p:cNvPr id="47133" name="Picture 29" descr="lid up -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1381"/>
            <a:ext cx="2819400" cy="4420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3200400" y="4724400"/>
            <a:ext cx="5410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900" i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Drug Screen is only a preliminary screen and all positive screens must be confirmed using a more definitive form of testing such as GC/MS (Gas Chromatography/Mass Spectrometry)  Confirmation programs are available upon request.  </a:t>
            </a:r>
          </a:p>
        </p:txBody>
      </p:sp>
      <p:sp>
        <p:nvSpPr>
          <p:cNvPr id="47135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572000" y="5334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Initiate the test 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472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algn="ctr">
              <a:buClr>
                <a:srgbClr val="FF0000"/>
              </a:buClr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Once the specimen has been inspected for validity, remove the label to reveal the result window. Depress the activation key to activate the screen.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600200" y="571500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Never</a:t>
            </a:r>
            <a:r>
              <a:rPr lang="en-U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accept an open collection container from the donor.  Always instruct the donor to secure the collection container lid prior to giving it to the collector.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143000" y="685800"/>
            <a:ext cx="2819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28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 Instructions</a:t>
            </a:r>
          </a:p>
        </p:txBody>
      </p:sp>
      <p:pic>
        <p:nvPicPr>
          <p:cNvPr id="58391" name="Picture 23" descr="press plun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057400"/>
            <a:ext cx="3429000" cy="3197225"/>
          </a:xfrm>
          <a:prstGeom prst="rect">
            <a:avLst/>
          </a:prstGeom>
          <a:noFill/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0" y="5334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Read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the Test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Results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2400" y="1676400"/>
            <a:ext cx="4800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algn="ctr">
              <a:buClr>
                <a:srgbClr val="FF0000"/>
              </a:buClr>
              <a:buFont typeface="Wingdings" pitchFamily="2" charset="2"/>
              <a:buNone/>
            </a:pPr>
            <a:r>
              <a:rPr lang="en-US" sz="2000" dirty="0"/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Lines will begin to develop in less than 30 seconds. Once the “C” control lines have clearly developed, negative results can be read. “Non-negative” results should be read at 5 minutes.</a:t>
            </a:r>
          </a:p>
          <a:p>
            <a:pPr marL="171450" indent="-171450" algn="ctr">
              <a:buClr>
                <a:srgbClr val="FF0000"/>
              </a:buClr>
              <a:buFont typeface="Wingdings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86" name="Picture 26" descr="negative result 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81200"/>
            <a:ext cx="3124200" cy="187483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219200" y="304800"/>
            <a:ext cx="2743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28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 Instructions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4343400"/>
            <a:ext cx="3276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Note:  The intensity of the line should not be considered when reading the results.  Any visible line indicates a negative.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352800" y="1371600"/>
            <a:ext cx="5181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latin typeface="Arial" pitchFamily="34" charset="0"/>
                <a:cs typeface="Arial" pitchFamily="34" charset="0"/>
              </a:rPr>
              <a:t>Drug Screen</a:t>
            </a:r>
          </a:p>
          <a:p>
            <a:pPr algn="ctr"/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Interpreting The Results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429000" y="2971800"/>
            <a:ext cx="495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Section Three</a:t>
            </a:r>
          </a:p>
        </p:txBody>
      </p:sp>
      <p:pic>
        <p:nvPicPr>
          <p:cNvPr id="16404" name="Picture 20" descr="lid up -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2971800" cy="4659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53" name="Picture 45" descr="negative result 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831068"/>
            <a:ext cx="3124200" cy="1874838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438400" y="2438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Arial" charset="0"/>
              <a:buChar char="ü"/>
            </a:pPr>
            <a:endParaRPr lang="en-US" b="1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6400800" y="1992868"/>
            <a:ext cx="1544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Control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Lines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6629400" y="5269468"/>
            <a:ext cx="1223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Test 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Lines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228600" y="2590800"/>
            <a:ext cx="533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Control lines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are lines that appear in the test windows next to the letter “C” and indicate that the test has run and functioned properly.</a:t>
            </a: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Test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lines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are lines that appear in the test windows next to the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drug abbreviations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indicating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the presence or absence of drug metabolite.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Note: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If a test line appears, that is an indication of a “negative” specimen.  Only the absence of a line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(missing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line) indicates a “positive” specimen.</a:t>
            </a: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7162800" y="2297668"/>
            <a:ext cx="0" cy="1524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>
            <a:off x="6629400" y="2297668"/>
            <a:ext cx="533400" cy="1524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6172200" y="2297668"/>
            <a:ext cx="990600" cy="1524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7162800" y="2297668"/>
            <a:ext cx="1219200" cy="1524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H="1" flipV="1">
            <a:off x="6096000" y="4507468"/>
            <a:ext cx="1143000" cy="762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H="1" flipV="1">
            <a:off x="6705600" y="4507468"/>
            <a:ext cx="533400" cy="762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V="1">
            <a:off x="7239000" y="4507468"/>
            <a:ext cx="0" cy="762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7239000" y="4507468"/>
            <a:ext cx="533400" cy="762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7162800" y="2297668"/>
            <a:ext cx="609600" cy="1524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V="1">
            <a:off x="7239000" y="4507468"/>
            <a:ext cx="1066800" cy="762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1371600" y="285750"/>
            <a:ext cx="251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2800" b="1" dirty="0" smtClean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Interpretation</a:t>
            </a:r>
            <a:endParaRPr lang="en-US" sz="2800" b="1" dirty="0">
              <a:solidFill>
                <a:srgbClr val="180B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600200" y="1524000"/>
            <a:ext cx="198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1800" b="1" i="1" dirty="0">
                <a:latin typeface="Arial" pitchFamily="34" charset="0"/>
                <a:cs typeface="Arial" pitchFamily="34" charset="0"/>
              </a:rPr>
              <a:t>Reading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the Result </a:t>
            </a:r>
          </a:p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Windows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52600" y="14478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1800" b="1" i="1" dirty="0">
                <a:latin typeface="Arial" pitchFamily="34" charset="0"/>
                <a:cs typeface="Arial" pitchFamily="34" charset="0"/>
              </a:rPr>
              <a:t>Reading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the Result </a:t>
            </a:r>
          </a:p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Windows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057400" y="2500699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Arial" charset="0"/>
              <a:buChar char="ü"/>
            </a:pPr>
            <a:endParaRPr lang="en-US" b="1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152400" y="2119699"/>
            <a:ext cx="5105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“Negative” for all drugs</a:t>
            </a:r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Notice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both control lines and test lines are present.</a:t>
            </a:r>
          </a:p>
          <a:p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Any Test line – </a:t>
            </a:r>
            <a:r>
              <a:rPr lang="en-US" sz="1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 matter how faint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is a negative result.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228600" y="3819435"/>
            <a:ext cx="4953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“Positive” for OPI (Opiates)</a:t>
            </a:r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Notice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test line on the OPI strip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is missing.  A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missing line indicates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 positive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as long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 control line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is visible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228600" y="5433536"/>
            <a:ext cx="5029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“Invalid” Test</a:t>
            </a:r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Notice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the missing control line in the last window.  Any test with missing control lines must be considered invalid.</a:t>
            </a:r>
          </a:p>
        </p:txBody>
      </p:sp>
      <p:pic>
        <p:nvPicPr>
          <p:cNvPr id="18490" name="Picture 58" descr="negative result 2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828800"/>
            <a:ext cx="2286000" cy="13716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8491" name="Picture 59" descr="positive result 2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05200"/>
            <a:ext cx="2286000" cy="13716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8492" name="Picture 60" descr="invalid result 2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181600"/>
            <a:ext cx="2286000" cy="13716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3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600200" y="285750"/>
            <a:ext cx="2743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2800" b="1" dirty="0" smtClean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Interpretation</a:t>
            </a:r>
            <a:endParaRPr lang="en-US" sz="2800" b="1" dirty="0">
              <a:solidFill>
                <a:srgbClr val="180B8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505200" y="1482804"/>
            <a:ext cx="43284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Questions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200400" y="3429000"/>
            <a:ext cx="52498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The next section is a series of questions.  Go through the questions carefully and write your answers on the answer sheet provided. Then when you are finished, fax the answer sheet to us at 866-229-0722.</a:t>
            </a:r>
          </a:p>
        </p:txBody>
      </p:sp>
      <p:pic>
        <p:nvPicPr>
          <p:cNvPr id="26645" name="Picture 21" descr="lid up -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960474"/>
            <a:ext cx="2686050" cy="421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41" name="Picture 69" descr="negative result 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124200"/>
            <a:ext cx="3499705" cy="209955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3810000" y="1900535"/>
            <a:ext cx="150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Question #1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1366105" y="5486400"/>
            <a:ext cx="640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Which drug class does each of the above letters represent?</a:t>
            </a:r>
          </a:p>
        </p:txBody>
      </p:sp>
      <p:sp>
        <p:nvSpPr>
          <p:cNvPr id="28723" name="Line 51"/>
          <p:cNvSpPr>
            <a:spLocks noChangeShapeType="1"/>
          </p:cNvSpPr>
          <p:nvPr/>
        </p:nvSpPr>
        <p:spPr bwMode="auto">
          <a:xfrm flipH="1">
            <a:off x="31242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24" name="Line 52"/>
          <p:cNvSpPr>
            <a:spLocks noChangeShapeType="1"/>
          </p:cNvSpPr>
          <p:nvPr/>
        </p:nvSpPr>
        <p:spPr bwMode="auto">
          <a:xfrm flipH="1">
            <a:off x="3804505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 flipH="1">
            <a:off x="4490305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26" name="Line 54"/>
          <p:cNvSpPr>
            <a:spLocks noChangeShapeType="1"/>
          </p:cNvSpPr>
          <p:nvPr/>
        </p:nvSpPr>
        <p:spPr bwMode="auto">
          <a:xfrm flipH="1">
            <a:off x="5176105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27" name="Line 55"/>
          <p:cNvSpPr>
            <a:spLocks noChangeShapeType="1"/>
          </p:cNvSpPr>
          <p:nvPr/>
        </p:nvSpPr>
        <p:spPr bwMode="auto">
          <a:xfrm flipH="1">
            <a:off x="5861905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71800" y="2362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0" y="2362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B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2362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362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0" y="2362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37" name="Picture 41" descr="positive result 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590800"/>
            <a:ext cx="3429000" cy="20574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0" y="205293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Question #2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467798" y="4953000"/>
            <a:ext cx="43140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2A</a:t>
            </a:r>
            <a:r>
              <a:rPr lang="en-US" dirty="0">
                <a:latin typeface="Arial" pitchFamily="34" charset="0"/>
                <a:cs typeface="Arial" pitchFamily="34" charset="0"/>
              </a:rPr>
              <a:t>.  Which result window is “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Positive?”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2B</a:t>
            </a:r>
            <a:r>
              <a:rPr lang="en-US" dirty="0">
                <a:latin typeface="Arial" pitchFamily="34" charset="0"/>
                <a:cs typeface="Arial" pitchFamily="34" charset="0"/>
              </a:rPr>
              <a:t>.  Which result window is “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Negative?”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3810000" y="3733800"/>
            <a:ext cx="3048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124200" y="350520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A          B                                   C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Question #3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50292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What is the correct outcome of this drug screen?</a:t>
            </a:r>
          </a:p>
        </p:txBody>
      </p:sp>
      <p:pic>
        <p:nvPicPr>
          <p:cNvPr id="50203" name="Picture 27" descr="positive result 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3581400" cy="214947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2057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Question #4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0" y="5105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What is the correct outcome of this drug screen?</a:t>
            </a:r>
          </a:p>
        </p:txBody>
      </p:sp>
      <p:pic>
        <p:nvPicPr>
          <p:cNvPr id="51227" name="Picture 27" descr="invalid result 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3657600" cy="219392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81400" y="685800"/>
            <a:ext cx="518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Drug Screen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733800" y="3267670"/>
            <a:ext cx="449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Section One</a:t>
            </a:r>
          </a:p>
        </p:txBody>
      </p:sp>
      <p:pic>
        <p:nvPicPr>
          <p:cNvPr id="11283" name="Picture 19" descr="lid up -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2438400"/>
            <a:ext cx="238125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Question</a:t>
            </a:r>
            <a:r>
              <a:rPr lang="en-US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#5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0" y="50408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What is the correct outcome of this drug screen?</a:t>
            </a:r>
          </a:p>
        </p:txBody>
      </p:sp>
      <p:pic>
        <p:nvPicPr>
          <p:cNvPr id="52250" name="Picture 26" descr="negative result 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590800"/>
            <a:ext cx="3581400" cy="21494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657600" y="1635204"/>
            <a:ext cx="45608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Completed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048000" y="2971800"/>
            <a:ext cx="5791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Congratulations!  You have completed the </a:t>
            </a:r>
            <a:r>
              <a:rPr lang="en-US" sz="1800" b="1" i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r>
              <a:rPr lang="en-US" sz="18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Training Program.  We hope you have learned the proper use of </a:t>
            </a:r>
            <a:r>
              <a:rPr lang="en-US" sz="1800" b="1" i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Drug Screen and are now ready to perform on-site, instant drug screens.</a:t>
            </a:r>
          </a:p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You may print the answer sheet provided on this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CD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presentation, fill in the answers and fax to         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866-229-0722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6099" name="Picture 19" descr="lid up -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2743200" cy="430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971800" y="762000"/>
            <a:ext cx="40386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Name: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Company: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Address: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City:		St:	Zip: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Phone: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048000" y="4800600"/>
            <a:ext cx="1752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3.  What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is the correct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outcome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of this drug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screen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?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ctr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 – Negative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77800" indent="-177800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B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Positive</a:t>
            </a:r>
          </a:p>
          <a:p>
            <a:pPr marL="177800" indent="-177800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C – Invalid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236220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Please fill in or circle the appropriate answer and fax answer sheet to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1-866-229-0722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Please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contact us if you have any questions concerning GC/MS confirmation.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7086600" y="2866072"/>
            <a:ext cx="16002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ctr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2B.  Which test </a:t>
            </a:r>
          </a:p>
          <a:p>
            <a:pPr marL="228600" indent="-2286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window has a </a:t>
            </a:r>
          </a:p>
          <a:p>
            <a:pPr marL="228600" indent="-2286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negative result?</a:t>
            </a:r>
          </a:p>
          <a:p>
            <a:pPr marL="228600" indent="-228600" algn="ctr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marL="228600" indent="-228600" algn="ctr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B</a:t>
            </a:r>
          </a:p>
          <a:p>
            <a:pPr marL="228600" indent="-228600" algn="ctr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105400" y="4800600"/>
            <a:ext cx="1752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4.  What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is the correct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outcome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of this drug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screen?</a:t>
            </a:r>
          </a:p>
          <a:p>
            <a:pPr marL="177800" indent="-177800" algn="ctr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 – Negative</a:t>
            </a:r>
          </a:p>
          <a:p>
            <a:pPr marL="177800" indent="-177800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B – Positive</a:t>
            </a:r>
          </a:p>
          <a:p>
            <a:pPr marL="177800" indent="-177800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C – Invalid</a:t>
            </a:r>
          </a:p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77800" indent="-177800"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7162800" y="4800600"/>
            <a:ext cx="17526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5.  What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is the correct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outcome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of this drug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screen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?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ctr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 – Negative</a:t>
            </a:r>
          </a:p>
          <a:p>
            <a:pPr marL="177800" indent="-177800">
              <a:spcBef>
                <a:spcPts val="6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B – Positive</a:t>
            </a:r>
          </a:p>
          <a:p>
            <a:pPr marL="177800" indent="-177800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C – Invalid</a:t>
            </a:r>
          </a:p>
          <a:p>
            <a:pPr marL="177800" indent="-177800" algn="ctr">
              <a:spcBef>
                <a:spcPct val="50000"/>
              </a:spcBef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105400" y="2866072"/>
            <a:ext cx="1600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2A.  Which test  </a:t>
            </a:r>
          </a:p>
          <a:p>
            <a:pPr marL="292100" indent="-2921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window has a </a:t>
            </a:r>
          </a:p>
          <a:p>
            <a:pPr marL="292100" indent="-292100"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positive result?</a:t>
            </a:r>
          </a:p>
          <a:p>
            <a:pPr marL="292100" indent="-292100" algn="ctr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292100" indent="-292100" algn="ctr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B</a:t>
            </a:r>
          </a:p>
          <a:p>
            <a:pPr marL="292100" indent="-292100" algn="ctr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2866072"/>
            <a:ext cx="2209800" cy="1630363"/>
            <a:chOff x="2064" y="1435"/>
            <a:chExt cx="1392" cy="1027"/>
          </a:xfrm>
        </p:grpSpPr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2064" y="1732"/>
              <a:ext cx="1344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000" dirty="0"/>
                <a:t>	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A- ________________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	B- ________________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	C- ________________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	D- ________________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000" dirty="0">
                  <a:latin typeface="Arial" pitchFamily="34" charset="0"/>
                  <a:cs typeface="Arial" pitchFamily="34" charset="0"/>
                </a:rPr>
                <a:t>	E- ________________	</a:t>
              </a:r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2160" y="1435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28600" indent="-228600"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1.  What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drug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does each</a:t>
              </a:r>
            </a:p>
            <a:p>
              <a:pPr marL="228600" indent="-228600"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letter represent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895600" y="228600"/>
            <a:ext cx="5962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Drug Screen Answer Sheet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228600" y="6172200"/>
            <a:ext cx="1981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Hinged Lid Cup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810000" y="990600"/>
            <a:ext cx="426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14800" y="1370012"/>
            <a:ext cx="3962400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962400" y="1751012"/>
            <a:ext cx="411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81400" y="2133600"/>
            <a:ext cx="1295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81600" y="21336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72200" y="2133600"/>
            <a:ext cx="1905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810000" y="2438400"/>
            <a:ext cx="426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6" name="Picture 44" descr="front of cup without label with results med-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19200"/>
            <a:ext cx="337661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42900" y="285750"/>
            <a:ext cx="236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4000" b="1" i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EZ-Cup</a:t>
            </a:r>
            <a:endParaRPr lang="en-US" sz="3200" b="1" dirty="0">
              <a:solidFill>
                <a:srgbClr val="180B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143000" y="2081748"/>
            <a:ext cx="342754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Large opening for easy</a:t>
            </a: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specimen collection</a:t>
            </a:r>
          </a:p>
          <a:p>
            <a:pPr>
              <a:buFont typeface="Arial" charset="0"/>
              <a:buNone/>
            </a:pP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Completely closed system</a:t>
            </a: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for total urine specimen</a:t>
            </a: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integrity</a:t>
            </a:r>
          </a:p>
          <a:p>
            <a:pPr>
              <a:buFont typeface="Arial" charset="0"/>
              <a:buChar char="ü"/>
            </a:pP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Detects for up to 10 drugs</a:t>
            </a: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in the Test Window</a:t>
            </a:r>
          </a:p>
          <a:p>
            <a:pPr>
              <a:buFont typeface="Arial" charset="0"/>
              <a:buNone/>
            </a:pP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Easily interpreted results </a:t>
            </a:r>
          </a:p>
          <a:p>
            <a:pPr>
              <a:buFont typeface="Arial" charset="0"/>
              <a:buChar char="ü"/>
            </a:pP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Clear construction for optimum</a:t>
            </a:r>
          </a:p>
          <a:p>
            <a:pPr>
              <a:buFont typeface="Arial" charset="0"/>
              <a:buNone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observation of urine specimen</a:t>
            </a: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V="1">
            <a:off x="4038600" y="3352800"/>
            <a:ext cx="1295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3962400" y="4191000"/>
            <a:ext cx="25146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4419600" y="57150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 flipV="1">
            <a:off x="3886200" y="2438400"/>
            <a:ext cx="1295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3810000" y="22098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0" y="4572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32125" y="209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2425" y="295275"/>
            <a:ext cx="236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4000" b="1" i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EZ-Cup</a:t>
            </a:r>
            <a:endParaRPr lang="en-US" sz="3200" b="1" dirty="0">
              <a:solidFill>
                <a:srgbClr val="180B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95600" y="53340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Detects for up to 10 drugs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667000" y="1524000"/>
            <a:ext cx="21336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700" b="1" u="sng" dirty="0">
                <a:latin typeface="Arial" pitchFamily="34" charset="0"/>
                <a:cs typeface="Arial" pitchFamily="34" charset="0"/>
              </a:rPr>
              <a:t>DRUG NAME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Phencyclidine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Amphetamines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Marijuana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Cocaine</a:t>
            </a:r>
          </a:p>
          <a:p>
            <a:r>
              <a:rPr lang="en-US" sz="1700" dirty="0" smtClean="0">
                <a:latin typeface="Arial" pitchFamily="34" charset="0"/>
                <a:cs typeface="Arial" pitchFamily="34" charset="0"/>
              </a:rPr>
              <a:t>Opiates (Morphine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Methamphetamine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Benzodiazepines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Barbiturates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Methadone</a:t>
            </a:r>
          </a:p>
          <a:p>
            <a:r>
              <a:rPr lang="en-US" sz="1700" dirty="0">
                <a:latin typeface="Arial" pitchFamily="34" charset="0"/>
                <a:cs typeface="Arial" pitchFamily="34" charset="0"/>
              </a:rPr>
              <a:t>Ecstasy</a:t>
            </a:r>
          </a:p>
          <a:p>
            <a:endParaRPr lang="en-US" sz="1800" dirty="0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953000" y="1524000"/>
            <a:ext cx="1516761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700" b="1" u="sng" dirty="0">
                <a:latin typeface="Arial" pitchFamily="34" charset="0"/>
                <a:cs typeface="Arial" pitchFamily="34" charset="0"/>
              </a:rPr>
              <a:t>DRUG CODE</a:t>
            </a: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PCP</a:t>
            </a: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AMP</a:t>
            </a: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THC</a:t>
            </a: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COC</a:t>
            </a: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OPI</a:t>
            </a:r>
          </a:p>
          <a:p>
            <a:pPr algn="ctr"/>
            <a:r>
              <a:rPr lang="en-US" sz="1700" dirty="0" err="1">
                <a:latin typeface="Arial" pitchFamily="34" charset="0"/>
                <a:cs typeface="Arial" pitchFamily="34" charset="0"/>
              </a:rPr>
              <a:t>mAMP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BZO</a:t>
            </a: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BAR</a:t>
            </a: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MTD</a:t>
            </a:r>
          </a:p>
          <a:p>
            <a:pPr algn="ctr"/>
            <a:r>
              <a:rPr lang="en-US" sz="1700" dirty="0">
                <a:latin typeface="Arial" pitchFamily="34" charset="0"/>
                <a:cs typeface="Arial" pitchFamily="34" charset="0"/>
              </a:rPr>
              <a:t>MDMA</a:t>
            </a:r>
          </a:p>
          <a:p>
            <a:pPr algn="ctr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130404" y="1524000"/>
            <a:ext cx="134049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700" b="1" u="sng" dirty="0">
                <a:latin typeface="Arial" pitchFamily="34" charset="0"/>
                <a:cs typeface="Arial" pitchFamily="34" charset="0"/>
              </a:rPr>
              <a:t>CUT OFF</a:t>
            </a: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25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1000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50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300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2000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1000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300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300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300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700" dirty="0">
                <a:latin typeface="Arial" pitchFamily="34" charset="0"/>
                <a:cs typeface="Arial" pitchFamily="34" charset="0"/>
              </a:rPr>
              <a:t>500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mL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r"/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2895600" y="5105400"/>
            <a:ext cx="548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Available in 3 to 10 drug test configurations.</a:t>
            </a:r>
          </a:p>
          <a:p>
            <a:pPr algn="ctr">
              <a:spcBef>
                <a:spcPct val="50000"/>
              </a:spcBef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Various configurations detect for different drug combinations.</a:t>
            </a:r>
          </a:p>
          <a:p>
            <a:pPr algn="ctr">
              <a:spcBef>
                <a:spcPct val="50000"/>
              </a:spcBef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Consult your sales representative for exact configurations.</a:t>
            </a: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88" name="Picture 1060" descr="front of cup without label with results med-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1225" y="1647825"/>
            <a:ext cx="26797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3048000" y="4572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6" name="Text Box 1028"/>
          <p:cNvSpPr txBox="1">
            <a:spLocks noChangeArrowheads="1"/>
          </p:cNvSpPr>
          <p:nvPr/>
        </p:nvSpPr>
        <p:spPr bwMode="auto">
          <a:xfrm>
            <a:off x="3032125" y="1600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342900" y="285750"/>
            <a:ext cx="236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4000" b="1" i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EZ-Cup</a:t>
            </a:r>
            <a:endParaRPr lang="en-US" sz="3200" b="1" dirty="0">
              <a:solidFill>
                <a:srgbClr val="180B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Rectangle 1030"/>
          <p:cNvSpPr>
            <a:spLocks noChangeArrowheads="1"/>
          </p:cNvSpPr>
          <p:nvPr/>
        </p:nvSpPr>
        <p:spPr bwMode="auto">
          <a:xfrm>
            <a:off x="2362200" y="4572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 Result Windows</a:t>
            </a:r>
          </a:p>
        </p:txBody>
      </p:sp>
      <p:sp>
        <p:nvSpPr>
          <p:cNvPr id="49173" name="Text Box 1045"/>
          <p:cNvSpPr txBox="1">
            <a:spLocks noChangeArrowheads="1"/>
          </p:cNvSpPr>
          <p:nvPr/>
        </p:nvSpPr>
        <p:spPr bwMode="auto">
          <a:xfrm>
            <a:off x="838200" y="4800600"/>
            <a:ext cx="49984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The result window is located on the front side of the </a:t>
            </a:r>
            <a:r>
              <a:rPr lang="en-US" sz="1400" b="1" i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When the test has run, the result window will display lines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indicating a positive, a negative, or an invalid result.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The results window is flat for easy photocopying.</a:t>
            </a:r>
          </a:p>
        </p:txBody>
      </p:sp>
      <p:sp>
        <p:nvSpPr>
          <p:cNvPr id="49171" name="Line 1043"/>
          <p:cNvSpPr>
            <a:spLocks noChangeShapeType="1"/>
          </p:cNvSpPr>
          <p:nvPr/>
        </p:nvSpPr>
        <p:spPr bwMode="auto">
          <a:xfrm>
            <a:off x="6096000" y="3705224"/>
            <a:ext cx="2133600" cy="485776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2" name="Line 1044"/>
          <p:cNvSpPr>
            <a:spLocks noChangeShapeType="1"/>
          </p:cNvSpPr>
          <p:nvPr/>
        </p:nvSpPr>
        <p:spPr bwMode="auto">
          <a:xfrm>
            <a:off x="6096000" y="1676400"/>
            <a:ext cx="2133600" cy="1371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0" name="Line 1042"/>
          <p:cNvSpPr>
            <a:spLocks noChangeShapeType="1"/>
          </p:cNvSpPr>
          <p:nvPr/>
        </p:nvSpPr>
        <p:spPr bwMode="auto">
          <a:xfrm>
            <a:off x="2743200" y="3657600"/>
            <a:ext cx="3657600" cy="5334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6" name="Rectangle 1048"/>
          <p:cNvSpPr>
            <a:spLocks noChangeArrowheads="1"/>
          </p:cNvSpPr>
          <p:nvPr/>
        </p:nvSpPr>
        <p:spPr bwMode="auto">
          <a:xfrm>
            <a:off x="6400800" y="3048000"/>
            <a:ext cx="182880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9212" name="Picture 1084" descr="negative result 2006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743200" y="1676400"/>
            <a:ext cx="3352800" cy="2012950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1029"/>
          <p:cNvSpPr txBox="1">
            <a:spLocks noChangeArrowheads="1"/>
          </p:cNvSpPr>
          <p:nvPr/>
        </p:nvSpPr>
        <p:spPr bwMode="auto">
          <a:xfrm>
            <a:off x="3352800" y="838200"/>
            <a:ext cx="51816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EZ-Cup</a:t>
            </a:r>
            <a:br>
              <a:rPr lang="en-US" sz="4800" b="1" i="1" dirty="0" smtClean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Drug Screen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/>
          </a:p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Proper Procedure</a:t>
            </a:r>
          </a:p>
        </p:txBody>
      </p:sp>
      <p:sp>
        <p:nvSpPr>
          <p:cNvPr id="10246" name="Text Box 1030"/>
          <p:cNvSpPr txBox="1">
            <a:spLocks noChangeArrowheads="1"/>
          </p:cNvSpPr>
          <p:nvPr/>
        </p:nvSpPr>
        <p:spPr bwMode="auto">
          <a:xfrm>
            <a:off x="3657600" y="4114800"/>
            <a:ext cx="449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Section Two</a:t>
            </a:r>
          </a:p>
        </p:txBody>
      </p:sp>
      <p:sp>
        <p:nvSpPr>
          <p:cNvPr id="10261" name="Text Box 1045"/>
          <p:cNvSpPr txBox="1">
            <a:spLocks noChangeArrowheads="1"/>
          </p:cNvSpPr>
          <p:nvPr/>
        </p:nvSpPr>
        <p:spPr bwMode="auto">
          <a:xfrm>
            <a:off x="342900" y="285750"/>
            <a:ext cx="236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4000" b="1" i="1" dirty="0">
                <a:solidFill>
                  <a:srgbClr val="180B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EZ-Cup</a:t>
            </a:r>
            <a:endParaRPr lang="en-US" sz="3200" b="1" dirty="0">
              <a:solidFill>
                <a:srgbClr val="180B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2" name="Picture 1046" descr="lid up -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2381250" cy="3733800"/>
          </a:xfrm>
          <a:prstGeom prst="rect">
            <a:avLst/>
          </a:prstGeom>
          <a:noFill/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8" name="Text Box 60"/>
          <p:cNvSpPr txBox="1">
            <a:spLocks noChangeArrowheads="1"/>
          </p:cNvSpPr>
          <p:nvPr/>
        </p:nvSpPr>
        <p:spPr bwMode="auto">
          <a:xfrm>
            <a:off x="152400" y="2286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Overview</a:t>
            </a:r>
            <a:r>
              <a:rPr lang="en-US" sz="3600" b="1" dirty="0">
                <a:solidFill>
                  <a:srgbClr val="180B81"/>
                </a:solidFill>
              </a:rPr>
              <a:t> of the Instructions</a:t>
            </a:r>
            <a:endParaRPr lang="en-US" sz="2800" b="1" dirty="0">
              <a:solidFill>
                <a:srgbClr val="180B81"/>
              </a:solidFill>
            </a:endParaRPr>
          </a:p>
        </p:txBody>
      </p:sp>
      <p:sp>
        <p:nvSpPr>
          <p:cNvPr id="12361" name="Rectangle 73"/>
          <p:cNvSpPr>
            <a:spLocks noChangeArrowheads="1"/>
          </p:cNvSpPr>
          <p:nvPr/>
        </p:nvSpPr>
        <p:spPr bwMode="auto">
          <a:xfrm>
            <a:off x="1143000" y="1066800"/>
            <a:ext cx="1981200" cy="13128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1019175">
              <a:spcBef>
                <a:spcPct val="50000"/>
              </a:spcBef>
              <a:buClr>
                <a:srgbClr val="004187"/>
              </a:buClr>
              <a:buFont typeface="Wingdings" pitchFamily="2" charset="2"/>
              <a:buNone/>
            </a:pPr>
            <a:r>
              <a:rPr lang="en-US" sz="2200" dirty="0">
                <a:solidFill>
                  <a:srgbClr val="020000"/>
                </a:solidFill>
                <a:latin typeface="Arial" pitchFamily="34" charset="0"/>
                <a:cs typeface="Arial" pitchFamily="34" charset="0"/>
              </a:rPr>
              <a:t>STEP</a:t>
            </a:r>
            <a:r>
              <a:rPr lang="en-US" sz="2200" dirty="0">
                <a:solidFill>
                  <a:srgbClr val="0041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Have the donor provide a specimen (Collector retains the key)</a:t>
            </a:r>
          </a:p>
        </p:txBody>
      </p:sp>
      <p:sp>
        <p:nvSpPr>
          <p:cNvPr id="12362" name="Line 74"/>
          <p:cNvSpPr>
            <a:spLocks noChangeShapeType="1"/>
          </p:cNvSpPr>
          <p:nvPr/>
        </p:nvSpPr>
        <p:spPr bwMode="auto">
          <a:xfrm>
            <a:off x="2590800" y="228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363" name="Picture 75" descr="lid up -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762000"/>
            <a:ext cx="1458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64" name="Rectangle 76"/>
          <p:cNvSpPr>
            <a:spLocks noChangeArrowheads="1"/>
          </p:cNvSpPr>
          <p:nvPr/>
        </p:nvSpPr>
        <p:spPr bwMode="auto">
          <a:xfrm>
            <a:off x="5257800" y="1143000"/>
            <a:ext cx="2493963" cy="1333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1861" tIns="0" rIns="101861" bIns="20371">
            <a:spAutoFit/>
          </a:bodyPr>
          <a:lstStyle/>
          <a:p>
            <a:pPr algn="ctr" defTabSz="1019175">
              <a:spcBef>
                <a:spcPct val="50000"/>
              </a:spcBef>
              <a:buClr>
                <a:srgbClr val="004187"/>
              </a:buClr>
              <a:buFont typeface="Wingdings" pitchFamily="2" charset="2"/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STEP 2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Verify temperature is within range on the temperature strip.         (90 –100°F)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733800" y="2438400"/>
            <a:ext cx="2971800" cy="182563"/>
            <a:chOff x="2490" y="1384"/>
            <a:chExt cx="950" cy="180"/>
          </a:xfrm>
        </p:grpSpPr>
        <p:sp>
          <p:nvSpPr>
            <p:cNvPr id="12366" name="Line 78"/>
            <p:cNvSpPr>
              <a:spLocks noChangeShapeType="1"/>
            </p:cNvSpPr>
            <p:nvPr/>
          </p:nvSpPr>
          <p:spPr bwMode="auto">
            <a:xfrm flipH="1">
              <a:off x="2490" y="1515"/>
              <a:ext cx="798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Text Box 79"/>
            <p:cNvSpPr txBox="1">
              <a:spLocks noChangeArrowheads="1"/>
            </p:cNvSpPr>
            <p:nvPr/>
          </p:nvSpPr>
          <p:spPr bwMode="auto">
            <a:xfrm>
              <a:off x="2672" y="1384"/>
              <a:ext cx="768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sm" len="med"/>
            </a:ln>
            <a:effectLst/>
          </p:spPr>
          <p:txBody>
            <a:bodyPr lIns="45720" tIns="0" rIns="137160">
              <a:spAutoFit/>
            </a:bodyPr>
            <a:lstStyle/>
            <a:p>
              <a:pPr algn="ctr" defTabSz="1019175">
                <a:spcBef>
                  <a:spcPct val="50000"/>
                </a:spcBef>
              </a:pPr>
              <a:endParaRPr lang="en-US" sz="1400" b="1" baseline="-25000">
                <a:solidFill>
                  <a:srgbClr val="E10A05"/>
                </a:solidFill>
              </a:endParaRPr>
            </a:p>
          </p:txBody>
        </p:sp>
      </p:grpSp>
      <p:pic>
        <p:nvPicPr>
          <p:cNvPr id="12368" name="Picture 80" descr="push lid d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124200"/>
            <a:ext cx="1905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5257800" y="3200400"/>
            <a:ext cx="2057400" cy="935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1861" tIns="0" rIns="101861" bIns="20371">
            <a:spAutoFit/>
          </a:bodyPr>
          <a:lstStyle/>
          <a:p>
            <a:pPr algn="ctr" defTabSz="1019175">
              <a:spcBef>
                <a:spcPct val="50000"/>
              </a:spcBef>
              <a:buClr>
                <a:srgbClr val="004187"/>
              </a:buClr>
              <a:buFont typeface="Wingdings" pitchFamily="2" charset="2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STEP 3</a:t>
            </a:r>
            <a:r>
              <a:rPr lang="en-US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Push the lid down until it snaps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953000" y="4038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371" name="Picture 83" descr="press plung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800600"/>
            <a:ext cx="1828800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372" name="Rectangle 84"/>
          <p:cNvSpPr>
            <a:spLocks noChangeArrowheads="1"/>
          </p:cNvSpPr>
          <p:nvPr/>
        </p:nvSpPr>
        <p:spPr bwMode="auto">
          <a:xfrm>
            <a:off x="2438400" y="5105400"/>
            <a:ext cx="2133600" cy="11747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1861" tIns="0" rIns="101861" bIns="20371">
            <a:spAutoFit/>
          </a:bodyPr>
          <a:lstStyle/>
          <a:p>
            <a:pPr algn="ctr" defTabSz="1019175">
              <a:spcBef>
                <a:spcPct val="50000"/>
              </a:spcBef>
              <a:buClr>
                <a:srgbClr val="004187"/>
              </a:buClr>
              <a:buFont typeface="Wingdings" pitchFamily="2" charset="2"/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STEP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Push plunger into the side of cup firmly.  This will activate cup.  </a:t>
            </a:r>
          </a:p>
        </p:txBody>
      </p:sp>
      <p:sp>
        <p:nvSpPr>
          <p:cNvPr id="12373" name="Line 85"/>
          <p:cNvSpPr>
            <a:spLocks noChangeShapeType="1"/>
          </p:cNvSpPr>
          <p:nvPr/>
        </p:nvSpPr>
        <p:spPr bwMode="auto">
          <a:xfrm flipH="1">
            <a:off x="1981200" y="6019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4" name="Rectangle 86"/>
          <p:cNvSpPr>
            <a:spLocks noChangeArrowheads="1"/>
          </p:cNvSpPr>
          <p:nvPr/>
        </p:nvSpPr>
        <p:spPr bwMode="auto">
          <a:xfrm>
            <a:off x="4876800" y="5257800"/>
            <a:ext cx="1905000" cy="1097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1861" tIns="0" rIns="101861" bIns="20371">
            <a:spAutoFit/>
          </a:bodyPr>
          <a:lstStyle/>
          <a:p>
            <a:pPr algn="ctr" defTabSz="1019175">
              <a:spcBef>
                <a:spcPct val="50000"/>
              </a:spcBef>
              <a:buClr>
                <a:srgbClr val="004187"/>
              </a:buClr>
              <a:buFont typeface="Wingdings" pitchFamily="2" charset="2"/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STEP 5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Peel back the label to read the results</a:t>
            </a:r>
          </a:p>
        </p:txBody>
      </p:sp>
      <p:pic>
        <p:nvPicPr>
          <p:cNvPr id="12375" name="Picture 87" descr="front of cup without label with results med-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419600"/>
            <a:ext cx="14478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376" name="Line 88"/>
          <p:cNvSpPr>
            <a:spLocks noChangeShapeType="1"/>
          </p:cNvSpPr>
          <p:nvPr/>
        </p:nvSpPr>
        <p:spPr bwMode="auto">
          <a:xfrm>
            <a:off x="6400800" y="548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7" name="Text Box 89"/>
          <p:cNvSpPr txBox="1">
            <a:spLocks noChangeArrowheads="1"/>
          </p:cNvSpPr>
          <p:nvPr/>
        </p:nvSpPr>
        <p:spPr bwMode="auto">
          <a:xfrm>
            <a:off x="4419600" y="23622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Temperature Strip</a:t>
            </a:r>
            <a:endParaRPr lang="en-US" sz="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124200" y="2322255"/>
            <a:ext cx="495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Instruct the donor to </a:t>
            </a:r>
          </a:p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provide a urine specimen in the collection container and return it with the lid securely closed.</a:t>
            </a:r>
          </a:p>
          <a:p>
            <a:pPr>
              <a:buClr>
                <a:srgbClr val="FF0000"/>
              </a:buClr>
              <a:buFont typeface="Arial" charset="0"/>
              <a:buNone/>
            </a:pPr>
            <a:endParaRPr lang="en-US" sz="20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3429000" y="5029200"/>
            <a:ext cx="457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Note:  Donor should provide specimen at least to the top of the temperature strip.</a:t>
            </a:r>
            <a:endParaRPr lang="en-US" sz="14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55" name="Picture 43" descr="lid up -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238125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0" y="303212"/>
            <a:ext cx="2362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28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 Instructions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0" y="5334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</a:t>
            </a:r>
          </a:p>
          <a:p>
            <a:pPr algn="ctr">
              <a:buFont typeface="Arial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Have donor provide specimen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0" y="5334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</a:t>
            </a:r>
          </a:p>
          <a:p>
            <a:pPr algn="ctr">
              <a:buFont typeface="Arial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Inspect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the Specimen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38400" y="1905000"/>
            <a:ext cx="3292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Arial" charset="0"/>
              <a:buChar char="ü"/>
            </a:pPr>
            <a:endParaRPr lang="en-US" sz="1200" b="1" i="1"/>
          </a:p>
          <a:p>
            <a:pPr>
              <a:buClr>
                <a:srgbClr val="FF0000"/>
              </a:buClr>
              <a:buFont typeface="Arial" charset="0"/>
              <a:buChar char="ü"/>
            </a:pPr>
            <a:endParaRPr lang="en-US" sz="1200" b="1" i="1"/>
          </a:p>
          <a:p>
            <a:pPr>
              <a:buClr>
                <a:srgbClr val="FF0000"/>
              </a:buClr>
              <a:buFont typeface="Arial" charset="0"/>
              <a:buChar char="ü"/>
            </a:pPr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438400" y="2057400"/>
            <a:ext cx="283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Arial" charset="0"/>
              <a:buChar char="ü"/>
            </a:pPr>
            <a:endParaRPr lang="en-US" sz="1600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28600" y="2362200"/>
            <a:ext cx="44196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While the donor is holding the collection container, inspect the specimen for color, consistency,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temperature, and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volume.</a:t>
            </a:r>
          </a:p>
          <a:p>
            <a:pPr>
              <a:buClr>
                <a:srgbClr val="FF0000"/>
              </a:buClr>
              <a:buFont typeface="Arial" charset="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5562600" y="4648200"/>
            <a:ext cx="2835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buFont typeface="Arial" charset="0"/>
              <a:buNone/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Note:  The specimen temperature should be between 90-100 degrees F.</a:t>
            </a:r>
          </a:p>
          <a:p>
            <a:pPr algn="ctr"/>
            <a:endParaRPr lang="en-US" sz="1800" b="1" dirty="0"/>
          </a:p>
        </p:txBody>
      </p:sp>
      <p:pic>
        <p:nvPicPr>
          <p:cNvPr id="14369" name="Picture 33" descr="temperature ez split cropped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5405" t="6857" r="5405" b="6857"/>
          <a:stretch>
            <a:fillRect/>
          </a:stretch>
        </p:blipFill>
        <p:spPr bwMode="auto">
          <a:xfrm>
            <a:off x="5562600" y="2133600"/>
            <a:ext cx="2854325" cy="23510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1" name="AutoShape 31"/>
          <p:cNvSpPr>
            <a:spLocks noChangeArrowheads="1"/>
          </p:cNvSpPr>
          <p:nvPr/>
        </p:nvSpPr>
        <p:spPr bwMode="auto">
          <a:xfrm rot="10800000">
            <a:off x="0" y="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tTriangle">
            <a:avLst/>
          </a:prstGeom>
          <a:solidFill>
            <a:srgbClr val="A71930"/>
          </a:solidFill>
          <a:ln w="9525" algn="in">
            <a:solidFill>
              <a:srgbClr val="981E3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914400" y="685800"/>
            <a:ext cx="312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algn="ctr"/>
            <a:r>
              <a:rPr lang="en-US" sz="2800" b="1" dirty="0">
                <a:solidFill>
                  <a:srgbClr val="180B81"/>
                </a:solidFill>
                <a:latin typeface="Arial" pitchFamily="34" charset="0"/>
                <a:cs typeface="Arial" pitchFamily="34" charset="0"/>
              </a:rPr>
              <a:t>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ffectiveDate xmlns="0726195c-4e5f-403b-b0e6-5bc4fc6a495f">2015-03-25T19:33:00+00:00</EffectiveDate>
    <DocumentDescription xmlns="0726195c-4e5f-403b-b0e6-5bc4fc6a495f">Instructions on how to use the EZ Cup</DocumentDescription>
    <DisplayPriority xmlns="0726195c-4e5f-403b-b0e6-5bc4fc6a495f">1</DisplayPriority>
    <CategoryDoc xmlns="0726195c-4e5f-403b-b0e6-5bc4fc6a495f">None</CategoryDoc>
    <Division xmlns="64719721-3f2e-4037-a826-7fe00fbc2e3c">Human Resources Administration</Division>
    <TaxCatchAll xmlns="64719721-3f2e-4037-a826-7fe00fbc2e3c">
      <Value>172</Value>
    </TaxCatchAll>
    <TaxKeywordTaxHTField xmlns="64719721-3f2e-4037-a826-7fe00fbc2e3c">
      <Terms xmlns="http://schemas.microsoft.com/office/infopath/2007/PartnerControls"/>
    </TaxKeywordTaxHTField>
    <b814ba249d91463a8222dc7318a2e120 xmlns="64719721-3f2e-4037-a826-7fe00fbc2e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Substance Abuse Testing</TermName>
          <TermId xmlns="http://schemas.microsoft.com/office/infopath/2007/PartnerControls">61f2e730-58dc-449a-8822-34b258134bb0</TermId>
        </TermInfo>
      </Terms>
    </b814ba249d91463a8222dc7318a2e120>
    <PromotedResultKeyword xmlns="0726195c-4e5f-403b-b0e6-5bc4fc6a495f">EZ Cup</PromotedResultKeywor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ASAssetContentType" ma:contentTypeID="0x010100B2029F26138C4BFDA158A626F91E876A007E418C099C67E54DAF2E755B90B966C1" ma:contentTypeVersion="63" ma:contentTypeDescription="This is used to create DOAS Asset Library" ma:contentTypeScope="" ma:versionID="1c69f53ad31e36b582e1800040441ed4">
  <xsd:schema xmlns:xsd="http://www.w3.org/2001/XMLSchema" xmlns:xs="http://www.w3.org/2001/XMLSchema" xmlns:p="http://schemas.microsoft.com/office/2006/metadata/properties" xmlns:ns2="0726195c-4e5f-403b-b0e6-5bc4fc6a495f" xmlns:ns3="64719721-3f2e-4037-a826-7fe00fbc2e3c" targetNamespace="http://schemas.microsoft.com/office/2006/metadata/properties" ma:root="true" ma:fieldsID="8d3306cdac92100f6d722b6bd2ec61b4" ns2:_="" ns3:_="">
    <xsd:import namespace="0726195c-4e5f-403b-b0e6-5bc4fc6a495f"/>
    <xsd:import namespace="64719721-3f2e-4037-a826-7fe00fbc2e3c"/>
    <xsd:element name="properties">
      <xsd:complexType>
        <xsd:sequence>
          <xsd:element name="documentManagement">
            <xsd:complexType>
              <xsd:all>
                <xsd:element ref="ns2:CategoryDoc" minOccurs="0"/>
                <xsd:element ref="ns2:EffectiveDate"/>
                <xsd:element ref="ns2:DocumentDescription"/>
                <xsd:element ref="ns2:DisplayPriority" minOccurs="0"/>
                <xsd:element ref="ns3:b814ba249d91463a8222dc7318a2e120" minOccurs="0"/>
                <xsd:element ref="ns3:TaxCatchAll" minOccurs="0"/>
                <xsd:element ref="ns3:TaxCatchAllLabel" minOccurs="0"/>
                <xsd:element ref="ns3:TaxKeywordTaxHTField" minOccurs="0"/>
                <xsd:element ref="ns3:Division" minOccurs="0"/>
                <xsd:element ref="ns2:PromotedResultKeywor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6195c-4e5f-403b-b0e6-5bc4fc6a495f" elementFormDefault="qualified">
    <xsd:import namespace="http://schemas.microsoft.com/office/2006/documentManagement/types"/>
    <xsd:import namespace="http://schemas.microsoft.com/office/infopath/2007/PartnerControls"/>
    <xsd:element name="CategoryDoc" ma:index="8" nillable="true" ma:displayName="Document Category" ma:default="None" ma:description="" ma:format="Dropdown" ma:internalName="CategoryDoc">
      <xsd:simpleType>
        <xsd:restriction base="dms:Choice">
          <xsd:enumeration value="None"/>
          <xsd:enumeration value="Substance Abuse Laws, Regulations and Rule"/>
        </xsd:restriction>
      </xsd:simpleType>
    </xsd:element>
    <xsd:element name="EffectiveDate" ma:index="9" ma:displayName="Effective Date" ma:default="[today]" ma:description="" ma:format="DateTime" ma:internalName="EffectiveDate">
      <xsd:simpleType>
        <xsd:restriction base="dms:DateTime"/>
      </xsd:simpleType>
    </xsd:element>
    <xsd:element name="DocumentDescription" ma:index="10" ma:displayName="Document Description" ma:description="Note" ma:internalName="DocumentDescription">
      <xsd:simpleType>
        <xsd:restriction base="dms:Note">
          <xsd:maxLength value="255"/>
        </xsd:restriction>
      </xsd:simpleType>
    </xsd:element>
    <xsd:element name="DisplayPriority" ma:index="11" nillable="true" ma:displayName="Display Priority" ma:internalName="DisplayPriority">
      <xsd:simpleType>
        <xsd:restriction base="dms:Number"/>
      </xsd:simpleType>
    </xsd:element>
    <xsd:element name="PromotedResultKeyword" ma:index="19" nillable="true" ma:displayName="PromotedResultKeyword" ma:internalName="PromotedResultKeyword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19721-3f2e-4037-a826-7fe00fbc2e3c" elementFormDefault="qualified">
    <xsd:import namespace="http://schemas.microsoft.com/office/2006/documentManagement/types"/>
    <xsd:import namespace="http://schemas.microsoft.com/office/infopath/2007/PartnerControls"/>
    <xsd:element name="b814ba249d91463a8222dc7318a2e120" ma:index="12" ma:taxonomy="true" ma:internalName="b814ba249d91463a8222dc7318a2e120" ma:taxonomyFieldName="BusinessServices" ma:displayName="Business Services" ma:default="" ma:fieldId="{b814ba24-9d91-463a-8222-dc7318a2e120}" ma:sspId="24303319-78b4-4866-9de0-bde40737f1d8" ma:termSetId="c54f94ba-c49d-48e8-b789-4a89780f2686" ma:anchorId="3e0b3416-4f48-409d-9643-5ee8099d9f4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c085d1ce-44a5-47b0-af7a-48aa3d02d715}" ma:internalName="TaxCatchAll" ma:showField="CatchAllData" ma:web="0726195c-4e5f-403b-b0e6-5bc4fc6a4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c085d1ce-44a5-47b0-af7a-48aa3d02d715}" ma:internalName="TaxCatchAllLabel" ma:readOnly="true" ma:showField="CatchAllDataLabel" ma:web="0726195c-4e5f-403b-b0e6-5bc4fc6a4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Division" ma:index="18" nillable="true" ma:displayName="Division" ma:description="" ma:internalName="Divi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24303319-78b4-4866-9de0-bde40737f1d8" ContentTypeId="0x010100B2029F26138C4BFDA158A626F91E876A" PreviousValue="false"/>
</file>

<file path=customXml/itemProps1.xml><?xml version="1.0" encoding="utf-8"?>
<ds:datastoreItem xmlns:ds="http://schemas.openxmlformats.org/officeDocument/2006/customXml" ds:itemID="{069A5B71-E782-4807-9140-29129F09C165}"/>
</file>

<file path=customXml/itemProps2.xml><?xml version="1.0" encoding="utf-8"?>
<ds:datastoreItem xmlns:ds="http://schemas.openxmlformats.org/officeDocument/2006/customXml" ds:itemID="{E036EAB3-7366-4BCC-B99B-0733CC89B03E}"/>
</file>

<file path=customXml/itemProps3.xml><?xml version="1.0" encoding="utf-8"?>
<ds:datastoreItem xmlns:ds="http://schemas.openxmlformats.org/officeDocument/2006/customXml" ds:itemID="{F83691E2-4E62-4B40-81FA-8FB5232D6C1A}"/>
</file>

<file path=customXml/itemProps4.xml><?xml version="1.0" encoding="utf-8"?>
<ds:datastoreItem xmlns:ds="http://schemas.openxmlformats.org/officeDocument/2006/customXml" ds:itemID="{B77C9996-5925-493E-9257-BB0ADFA66A63}"/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1079</Words>
  <Application>Microsoft Office PowerPoint</Application>
  <PresentationFormat>On-screen Show (4:3)</PresentationFormat>
  <Paragraphs>228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 Cup Instructions</dc:title>
  <dc:creator>Stowers, Gail</dc:creator>
  <cp:keywords/>
  <cp:lastModifiedBy>Stowers, Gail</cp:lastModifiedBy>
  <cp:revision>38</cp:revision>
  <dcterms:created xsi:type="dcterms:W3CDTF">2007-11-01T21:29:28Z</dcterms:created>
  <dcterms:modified xsi:type="dcterms:W3CDTF">2015-03-24T14:35:04Z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BusinessServices">
    <vt:lpwstr>172;#Substance Abuse Testing|61f2e730-58dc-449a-8822-34b258134bb0</vt:lpwstr>
  </property>
  <property fmtid="{D5CDD505-2E9C-101B-9397-08002B2CF9AE}" pid="4" name="ContentTypeId">
    <vt:lpwstr>0x010100B2029F26138C4BFDA158A626F91E876A007E418C099C67E54DAF2E755B90B966C1</vt:lpwstr>
  </property>
</Properties>
</file>